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4F20B1C-F478-4011-A55F-1A34049DF1DD}" type="datetimeFigureOut">
              <a:rPr lang="en-US" smtClean="0"/>
              <a:pPr/>
              <a:t>10/21/2015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1B54B56-AA44-4B13-A35A-542BD5E09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0B1C-F478-4011-A55F-1A34049DF1DD}" type="datetimeFigureOut">
              <a:rPr lang="en-US" smtClean="0"/>
              <a:pPr/>
              <a:t>10/21/2015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4B56-AA44-4B13-A35A-542BD5E09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0B1C-F478-4011-A55F-1A34049DF1DD}" type="datetimeFigureOut">
              <a:rPr lang="en-US" smtClean="0"/>
              <a:pPr/>
              <a:t>10/21/2015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4B56-AA44-4B13-A35A-542BD5E09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4F20B1C-F478-4011-A55F-1A34049DF1DD}" type="datetimeFigureOut">
              <a:rPr lang="en-US" smtClean="0"/>
              <a:pPr/>
              <a:t>10/21/2015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B54B56-AA44-4B13-A35A-542BD5E093F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4F20B1C-F478-4011-A55F-1A34049DF1DD}" type="datetimeFigureOut">
              <a:rPr lang="en-US" smtClean="0"/>
              <a:pPr/>
              <a:t>10/21/2015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1B54B56-AA44-4B13-A35A-542BD5E09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0B1C-F478-4011-A55F-1A34049DF1DD}" type="datetimeFigureOut">
              <a:rPr lang="en-US" smtClean="0"/>
              <a:pPr/>
              <a:t>10/21/2015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4B56-AA44-4B13-A35A-542BD5E093F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0B1C-F478-4011-A55F-1A34049DF1DD}" type="datetimeFigureOut">
              <a:rPr lang="en-US" smtClean="0"/>
              <a:pPr/>
              <a:t>10/21/2015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4B56-AA44-4B13-A35A-542BD5E093F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F20B1C-F478-4011-A55F-1A34049DF1DD}" type="datetimeFigureOut">
              <a:rPr lang="en-US" smtClean="0"/>
              <a:pPr/>
              <a:t>10/21/2015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B54B56-AA44-4B13-A35A-542BD5E093F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0B1C-F478-4011-A55F-1A34049DF1DD}" type="datetimeFigureOut">
              <a:rPr lang="en-US" smtClean="0"/>
              <a:pPr/>
              <a:t>10/21/2015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4B56-AA44-4B13-A35A-542BD5E09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4F20B1C-F478-4011-A55F-1A34049DF1DD}" type="datetimeFigureOut">
              <a:rPr lang="en-US" smtClean="0"/>
              <a:pPr/>
              <a:t>10/21/2015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B54B56-AA44-4B13-A35A-542BD5E093F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F20B1C-F478-4011-A55F-1A34049DF1DD}" type="datetimeFigureOut">
              <a:rPr lang="en-US" smtClean="0"/>
              <a:pPr/>
              <a:t>10/21/2015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B54B56-AA44-4B13-A35A-542BD5E093F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4F20B1C-F478-4011-A55F-1A34049DF1DD}" type="datetimeFigureOut">
              <a:rPr lang="en-US" smtClean="0"/>
              <a:pPr/>
              <a:t>10/21/2015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B54B56-AA44-4B13-A35A-542BD5E093F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Composition II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Advanced concepts 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3:2 frame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No </a:t>
            </a:r>
            <a:r>
              <a:rPr lang="en-GB" dirty="0" err="1" smtClean="0"/>
              <a:t>aestetic</a:t>
            </a:r>
            <a:r>
              <a:rPr lang="en-GB" dirty="0" smtClean="0"/>
              <a:t> reason why this format exists. </a:t>
            </a:r>
          </a:p>
          <a:p>
            <a:endParaRPr lang="en-GB" dirty="0" smtClean="0"/>
          </a:p>
          <a:p>
            <a:r>
              <a:rPr lang="en-GB" dirty="0" smtClean="0"/>
              <a:t>Generally people prefer wider images for horizontal shots and less high images for vertical shots.</a:t>
            </a:r>
          </a:p>
          <a:p>
            <a:r>
              <a:rPr lang="en-GB" dirty="0" smtClean="0"/>
              <a:t>3:2 frame is best when shooting verticals. </a:t>
            </a:r>
          </a:p>
          <a:p>
            <a:r>
              <a:rPr lang="en-GB" dirty="0" smtClean="0"/>
              <a:t>For horizontals, it is not wide enough.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en-GB" dirty="0" smtClean="0"/>
              <a:t>Human vision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785794"/>
            <a:ext cx="7467600" cy="2857520"/>
          </a:xfrm>
        </p:spPr>
        <p:txBody>
          <a:bodyPr/>
          <a:lstStyle/>
          <a:p>
            <a:r>
              <a:rPr lang="en-GB" dirty="0" smtClean="0"/>
              <a:t>Our natural view of the world is binocular and horizontal.</a:t>
            </a:r>
          </a:p>
          <a:p>
            <a:r>
              <a:rPr lang="en-GB" dirty="0" smtClean="0"/>
              <a:t>The edges of vision appear vague because our eyes focus sharply at only a small angle, and the surrounding image is progressively indistinct. </a:t>
            </a:r>
          </a:p>
          <a:p>
            <a:r>
              <a:rPr lang="en-GB" dirty="0" smtClean="0"/>
              <a:t>This is not however, conventional blurring, as edges can be detected with peripheral vision. </a:t>
            </a:r>
            <a:endParaRPr lang="en-GB" dirty="0"/>
          </a:p>
        </p:txBody>
      </p:sp>
      <p:pic>
        <p:nvPicPr>
          <p:cNvPr id="21506" name="Picture 2" descr="http://www.photovideoedu.com/Portals/0/Composition_and_Posing/Focal_The_Photographers_Eye_image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643314"/>
            <a:ext cx="7166788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en-GB" dirty="0" smtClean="0"/>
              <a:t>panoramas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686700" cy="1900238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3:2 lends itself for panoramic type views. </a:t>
            </a:r>
          </a:p>
          <a:p>
            <a:pPr>
              <a:buNone/>
            </a:pPr>
            <a:r>
              <a:rPr lang="en-GB" dirty="0" smtClean="0"/>
              <a:t>Note the way the eye travels across the frame.</a:t>
            </a:r>
            <a:endParaRPr lang="en-GB" dirty="0"/>
          </a:p>
        </p:txBody>
      </p:sp>
      <p:pic>
        <p:nvPicPr>
          <p:cNvPr id="24578" name="Picture 2" descr="http://www.photovideoedu.com/Portals/0/Composition_and_Posing/Focal_The_Photographers_Eye_image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8572560" cy="3544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verticals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7467600" cy="1143000"/>
          </a:xfrm>
        </p:spPr>
        <p:txBody>
          <a:bodyPr/>
          <a:lstStyle/>
          <a:p>
            <a:r>
              <a:rPr lang="en-GB" dirty="0" smtClean="0"/>
              <a:t>Placement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928670"/>
            <a:ext cx="7467600" cy="4873752"/>
          </a:xfrm>
        </p:spPr>
        <p:txBody>
          <a:bodyPr/>
          <a:lstStyle/>
          <a:p>
            <a:r>
              <a:rPr lang="en-GB" dirty="0" smtClean="0"/>
              <a:t>Dead centre position are very stable – there is no dynamic movement in the photo</a:t>
            </a:r>
            <a:endParaRPr lang="en-GB" dirty="0"/>
          </a:p>
        </p:txBody>
      </p:sp>
      <p:pic>
        <p:nvPicPr>
          <p:cNvPr id="1026" name="Picture 2" descr="http://1.bp.blogspot.com/-jvhQ8dVYpcw/UXITVD5rNlI/AAAAAAAABWk/qugn9FWJyPk/s1600/insect-macro-photography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6727823" cy="4474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placement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400420" cy="4873752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Comment on </a:t>
            </a:r>
          </a:p>
          <a:p>
            <a:pPr>
              <a:buNone/>
            </a:pPr>
            <a:r>
              <a:rPr lang="en-GB" dirty="0" smtClean="0"/>
              <a:t>Placement</a:t>
            </a:r>
          </a:p>
          <a:p>
            <a:pPr>
              <a:buNone/>
            </a:pPr>
            <a:r>
              <a:rPr lang="en-GB" dirty="0" smtClean="0"/>
              <a:t>Size of subject</a:t>
            </a:r>
          </a:p>
          <a:p>
            <a:pPr>
              <a:buNone/>
            </a:pPr>
            <a:r>
              <a:rPr lang="en-GB" dirty="0" smtClean="0"/>
              <a:t>Area of interest around subject</a:t>
            </a:r>
          </a:p>
        </p:txBody>
      </p:sp>
      <p:pic>
        <p:nvPicPr>
          <p:cNvPr id="27650" name="Picture 2" descr="http://cdn.iphonephotographyschool.com/wp-content/uploads/iPhone-Landscape-Photo-Secrets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0"/>
            <a:ext cx="5334000" cy="533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placement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500174"/>
            <a:ext cx="2571768" cy="4873752"/>
          </a:xfrm>
        </p:spPr>
        <p:txBody>
          <a:bodyPr/>
          <a:lstStyle/>
          <a:p>
            <a:r>
              <a:rPr lang="en-GB" dirty="0" smtClean="0"/>
              <a:t>Note shadows. Are they an integral part of the shot?</a:t>
            </a:r>
          </a:p>
          <a:p>
            <a:endParaRPr lang="en-GB" dirty="0" smtClean="0"/>
          </a:p>
          <a:p>
            <a:r>
              <a:rPr lang="en-GB" dirty="0" smtClean="0"/>
              <a:t>Note focal point and its size. How does the space around it work out?</a:t>
            </a:r>
            <a:endParaRPr lang="en-GB" dirty="0"/>
          </a:p>
        </p:txBody>
      </p:sp>
      <p:pic>
        <p:nvPicPr>
          <p:cNvPr id="28674" name="Picture 2" descr="http://media.digitalcameraworld.com/wp-content/uploads/sites/123/2013/01/Fine_art_landscape_photography_professional_photographer_NIK11.apprentice.2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14290"/>
            <a:ext cx="5810250" cy="3848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Placement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The way that you arrange elements in your photo.</a:t>
            </a:r>
          </a:p>
          <a:p>
            <a:endParaRPr lang="en-GB" dirty="0" smtClean="0"/>
          </a:p>
          <a:p>
            <a:r>
              <a:rPr lang="en-GB" dirty="0" smtClean="0"/>
              <a:t>The way you do this determines the mood or ideas you want to express with the image. </a:t>
            </a:r>
          </a:p>
          <a:p>
            <a:endParaRPr lang="en-GB" dirty="0" smtClean="0"/>
          </a:p>
          <a:p>
            <a:r>
              <a:rPr lang="en-GB" dirty="0" smtClean="0"/>
              <a:t>“...how you build a picture, what a picture consists of, how shapes are related to each other, how spaces are filled, how the whole thing must have a kind of unity” Paul Strand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Please remember, the process of photography is the process of selection from reality – real scenes and events. 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Frame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00486" cy="4873752"/>
          </a:xfrm>
        </p:spPr>
        <p:txBody>
          <a:bodyPr/>
          <a:lstStyle/>
          <a:p>
            <a:r>
              <a:rPr lang="en-GB" dirty="0" smtClean="0"/>
              <a:t>Depending on the subject and the editing the photographers chooses, the frame can either have a weak or a strong effect on the image. </a:t>
            </a:r>
            <a:endParaRPr lang="en-GB" dirty="0"/>
          </a:p>
        </p:txBody>
      </p:sp>
      <p:pic>
        <p:nvPicPr>
          <p:cNvPr id="1026" name="Picture 2" descr="https://c1.staticflickr.com/3/2846/9175085597_f6f2c6ea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642918"/>
            <a:ext cx="4619624" cy="3171826"/>
          </a:xfrm>
          <a:prstGeom prst="rect">
            <a:avLst/>
          </a:prstGeom>
          <a:noFill/>
        </p:spPr>
      </p:pic>
      <p:pic>
        <p:nvPicPr>
          <p:cNvPr id="1030" name="Picture 6" descr="http://www.photovideoedu.com/Portals/0/Composition_and_Posing/Focal_The_Photographers_Eye_diagram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227470"/>
            <a:ext cx="3857619" cy="2630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209924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214290"/>
            <a:ext cx="3352800" cy="6259662"/>
          </a:xfrm>
        </p:spPr>
        <p:txBody>
          <a:bodyPr/>
          <a:lstStyle/>
          <a:p>
            <a:r>
              <a:rPr lang="en-GB" dirty="0" smtClean="0"/>
              <a:t>Note the alignment of the top and right edges of the building with the frame.</a:t>
            </a:r>
          </a:p>
          <a:p>
            <a:endParaRPr lang="en-GB" dirty="0" smtClean="0"/>
          </a:p>
          <a:p>
            <a:r>
              <a:rPr lang="en-GB" dirty="0" smtClean="0"/>
              <a:t>What effect does it have on “</a:t>
            </a:r>
            <a:r>
              <a:rPr lang="en-GB" dirty="0" err="1" smtClean="0"/>
              <a:t>cluter</a:t>
            </a:r>
            <a:r>
              <a:rPr lang="en-GB" dirty="0" smtClean="0"/>
              <a:t>” in the image?</a:t>
            </a:r>
            <a:endParaRPr lang="en-GB" dirty="0"/>
          </a:p>
        </p:txBody>
      </p:sp>
      <p:pic>
        <p:nvPicPr>
          <p:cNvPr id="17410" name="Picture 2" descr="http://www.photovideoedu.com/Portals/0/Composition_and_Posing/Focal_The_Photographers_Eye_image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1"/>
            <a:ext cx="4214842" cy="6526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frame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543296" cy="4873752"/>
          </a:xfrm>
        </p:spPr>
        <p:txBody>
          <a:bodyPr/>
          <a:lstStyle/>
          <a:p>
            <a:r>
              <a:rPr lang="en-GB" dirty="0" smtClean="0"/>
              <a:t>Note the way the eye moves across the frame. Which lines does it follow?</a:t>
            </a:r>
            <a:endParaRPr lang="en-GB" dirty="0"/>
          </a:p>
        </p:txBody>
      </p:sp>
      <p:pic>
        <p:nvPicPr>
          <p:cNvPr id="4" name="Picture 4" descr="http://www.photovideoedu.com/Portals/0/Composition_and_Posing/Focal_The_Photographers_Eye_image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71414"/>
            <a:ext cx="4585146" cy="2809856"/>
          </a:xfrm>
          <a:prstGeom prst="rect">
            <a:avLst/>
          </a:prstGeom>
          <a:noFill/>
        </p:spPr>
      </p:pic>
      <p:pic>
        <p:nvPicPr>
          <p:cNvPr id="18434" name="Picture 2" descr="http://www.photovideoedu.com/Portals/0/Composition_and_Posing/Focal_The_Photographers_Eye_diagram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138507"/>
            <a:ext cx="4848225" cy="321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Frame shape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57676" cy="487375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Aspect ratio</a:t>
            </a:r>
          </a:p>
          <a:p>
            <a:r>
              <a:rPr lang="en-GB" i="1" dirty="0" smtClean="0"/>
              <a:t>This is the width-to-height ratio of an image or display. Here, for consistency, we assume the width is longer, unless referring to a specific vertical image. So, a standard SLR frame is 3:2, but composed vertically is 2:3.</a:t>
            </a:r>
          </a:p>
          <a:p>
            <a:r>
              <a:rPr lang="en-GB" i="1" dirty="0" smtClean="0"/>
              <a:t>This does not apply to Four Thirds and compact cameras.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19458" name="Picture 2" descr="http://www.rogertuttle.com/img/aspect-illustra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4950" y="142852"/>
            <a:ext cx="3829050" cy="6534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 descr="https://upload.wikimedia.org/wikipedia/commons/thumb/9/9a/Sensor_sizes_overlaid_inside_-_updated.svg/300px-Sensor_sizes_overlaid_inside_-_updated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10302" cy="6215082"/>
          </a:xfrm>
          <a:prstGeom prst="rect">
            <a:avLst/>
          </a:prstGeom>
          <a:noFill/>
        </p:spPr>
      </p:pic>
      <p:pic>
        <p:nvPicPr>
          <p:cNvPr id="20484" name="Picture 4" descr="http://help.photobiz.com/kb/client/images/screenshots/aspectrati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928670"/>
            <a:ext cx="3124200" cy="2343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Frame shape – aspect ratio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Most cameras that offer aspect ratio selection have settings such as 3:2, 4:3, 1:1, 16:9 and 5:4, but you can compose images in any ratio with a little imagination.</a:t>
            </a:r>
          </a:p>
          <a:p>
            <a:endParaRPr lang="en-GB" dirty="0" smtClean="0"/>
          </a:p>
          <a:p>
            <a:r>
              <a:rPr lang="en-GB" dirty="0" smtClean="0"/>
              <a:t>Square format (1:1) – good for symmetrical composition. Need to be very precise.</a:t>
            </a:r>
          </a:p>
          <a:p>
            <a:r>
              <a:rPr lang="en-GB" dirty="0" smtClean="0"/>
              <a:t>16:9 – very good for landscapes (give a panorama-like feel)</a:t>
            </a:r>
          </a:p>
          <a:p>
            <a:r>
              <a:rPr lang="en-GB" dirty="0" smtClean="0"/>
              <a:t>5:4 – good choice for portraits.</a:t>
            </a:r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1534</TotalTime>
  <Words>480</Words>
  <Application>Microsoft Office PowerPoint</Application>
  <PresentationFormat>On-screen Show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Oriel</vt:lpstr>
      <vt:lpstr>Composition II</vt:lpstr>
      <vt:lpstr>composition</vt:lpstr>
      <vt:lpstr>Composition</vt:lpstr>
      <vt:lpstr>The Frame </vt:lpstr>
      <vt:lpstr>Slide 5</vt:lpstr>
      <vt:lpstr>The frame</vt:lpstr>
      <vt:lpstr>Frame shape</vt:lpstr>
      <vt:lpstr>Slide 8</vt:lpstr>
      <vt:lpstr>Frame shape – aspect ratio</vt:lpstr>
      <vt:lpstr>3:2 frame</vt:lpstr>
      <vt:lpstr>Human vision </vt:lpstr>
      <vt:lpstr>panoramas</vt:lpstr>
      <vt:lpstr>verticals</vt:lpstr>
      <vt:lpstr>Placement </vt:lpstr>
      <vt:lpstr>placement</vt:lpstr>
      <vt:lpstr>placement</vt:lpstr>
      <vt:lpstr>Placement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Composition II</dc:title>
  <dc:creator>home</dc:creator>
  <cp:lastModifiedBy>home</cp:lastModifiedBy>
  <cp:revision>77</cp:revision>
  <dcterms:created xsi:type="dcterms:W3CDTF">2015-09-29T17:10:37Z</dcterms:created>
  <dcterms:modified xsi:type="dcterms:W3CDTF">2015-10-20T23:19:44Z</dcterms:modified>
</cp:coreProperties>
</file>